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1234" r:id="rId2"/>
    <p:sldId id="1254" r:id="rId3"/>
    <p:sldId id="1256" r:id="rId4"/>
    <p:sldId id="1258" r:id="rId5"/>
    <p:sldId id="1261" r:id="rId6"/>
    <p:sldId id="1263" r:id="rId7"/>
    <p:sldId id="1266" r:id="rId8"/>
    <p:sldId id="1262" r:id="rId9"/>
    <p:sldId id="1264" r:id="rId10"/>
    <p:sldId id="1265" r:id="rId11"/>
    <p:sldId id="1259" r:id="rId12"/>
    <p:sldId id="268" r:id="rId13"/>
    <p:sldId id="1255" r:id="rId14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45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11/17/2023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07 </a:t>
            </a:r>
            <a:r>
              <a:rPr lang="de-DE" sz="900" dirty="0"/>
              <a:t>(17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13.11.2023 – 19.11.2023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17.11.2023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9E57-DA37-863C-0B90-92FA7ADA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Optimization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890B5-D033-6AB1-226E-39AE1597EC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112BB-B960-A867-647C-C0B2EE350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56F89-799A-2B81-330A-2624AF72CDC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CC18-7445-8F1E-5C55-BCC99C1471BC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FDDAB-9CAB-F394-EEDC-EDCCA9BC5777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2E6C6-C0D1-9209-0655-3BF8A9ACE535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CA8-6A02-3397-4A5B-78EDF628233D}"/>
              </a:ext>
            </a:extLst>
          </p:cNvPr>
          <p:cNvSpPr txBox="1"/>
          <p:nvPr/>
        </p:nvSpPr>
        <p:spPr>
          <a:xfrm>
            <a:off x="5482166" y="3018566"/>
            <a:ext cx="10387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external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0171B-9824-FE48-33BD-09EFF931DA4E}"/>
              </a:ext>
            </a:extLst>
          </p:cNvPr>
          <p:cNvSpPr txBox="1"/>
          <p:nvPr/>
        </p:nvSpPr>
        <p:spPr>
          <a:xfrm>
            <a:off x="4676775" y="4517622"/>
            <a:ext cx="250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Optimization algorithm </a:t>
            </a:r>
            <a:endParaRPr lang="en-D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169A7-1A63-3864-7F9A-31FA052D3A65}"/>
              </a:ext>
            </a:extLst>
          </p:cNvPr>
          <p:cNvCxnSpPr/>
          <p:nvPr/>
        </p:nvCxnSpPr>
        <p:spPr>
          <a:xfrm>
            <a:off x="2667000" y="3161069"/>
            <a:ext cx="274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4E744-6A8D-8E71-053C-F79872039518}"/>
              </a:ext>
            </a:extLst>
          </p:cNvPr>
          <p:cNvCxnSpPr/>
          <p:nvPr/>
        </p:nvCxnSpPr>
        <p:spPr>
          <a:xfrm>
            <a:off x="4937760" y="3181502"/>
            <a:ext cx="40463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FBA5FA-D1DA-A275-E472-B20D3E657F61}"/>
              </a:ext>
            </a:extLst>
          </p:cNvPr>
          <p:cNvSpPr txBox="1"/>
          <p:nvPr/>
        </p:nvSpPr>
        <p:spPr>
          <a:xfrm>
            <a:off x="7370872" y="3014428"/>
            <a:ext cx="18338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external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6CECF9-B2DB-8C98-4218-32BBA5BCA1A5}"/>
              </a:ext>
            </a:extLst>
          </p:cNvPr>
          <p:cNvSpPr txBox="1"/>
          <p:nvPr/>
        </p:nvSpPr>
        <p:spPr>
          <a:xfrm>
            <a:off x="7767417" y="4594935"/>
            <a:ext cx="250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Analyze/Score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43BD92-8CFF-A2BC-7206-804C39D7E7B2}"/>
              </a:ext>
            </a:extLst>
          </p:cNvPr>
          <p:cNvCxnSpPr/>
          <p:nvPr/>
        </p:nvCxnSpPr>
        <p:spPr>
          <a:xfrm>
            <a:off x="6858000" y="3161069"/>
            <a:ext cx="32575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DEE08E-BE20-BE0D-BFE4-74DDE7EC06D4}"/>
              </a:ext>
            </a:extLst>
          </p:cNvPr>
          <p:cNvCxnSpPr/>
          <p:nvPr/>
        </p:nvCxnSpPr>
        <p:spPr>
          <a:xfrm>
            <a:off x="8287789" y="3985335"/>
            <a:ext cx="0" cy="60960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47C70-07F3-A8C1-D216-11DA0D6E98C3}"/>
              </a:ext>
            </a:extLst>
          </p:cNvPr>
          <p:cNvCxnSpPr>
            <a:endCxn id="13" idx="3"/>
          </p:cNvCxnSpPr>
          <p:nvPr/>
        </p:nvCxnSpPr>
        <p:spPr>
          <a:xfrm flipH="1" flipV="1">
            <a:off x="7183755" y="4702288"/>
            <a:ext cx="388620" cy="3068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34AD8EC-8846-12B1-8B8D-C7376A2768F2}"/>
              </a:ext>
            </a:extLst>
          </p:cNvPr>
          <p:cNvCxnSpPr>
            <a:stCxn id="13" idx="0"/>
          </p:cNvCxnSpPr>
          <p:nvPr/>
        </p:nvCxnSpPr>
        <p:spPr>
          <a:xfrm flipV="1">
            <a:off x="5930265" y="3685219"/>
            <a:ext cx="3810" cy="83240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239D57-ED71-BB51-1F30-A8A80BFD91E0}"/>
              </a:ext>
            </a:extLst>
          </p:cNvPr>
          <p:cNvSpPr txBox="1"/>
          <p:nvPr/>
        </p:nvSpPr>
        <p:spPr>
          <a:xfrm>
            <a:off x="1839797" y="5572125"/>
            <a:ext cx="26161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Give optimal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 to NX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918CF8D-BEBC-E4A1-F4BD-02FD0395939A}"/>
              </a:ext>
            </a:extLst>
          </p:cNvPr>
          <p:cNvCxnSpPr>
            <a:stCxn id="13" idx="2"/>
            <a:endCxn id="37" idx="3"/>
          </p:cNvCxnSpPr>
          <p:nvPr/>
        </p:nvCxnSpPr>
        <p:spPr>
          <a:xfrm rot="5400000">
            <a:off x="4781247" y="4561606"/>
            <a:ext cx="823671" cy="147436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00CD05D-1F9D-E6E3-E9AB-4275D92BA775}"/>
              </a:ext>
            </a:extLst>
          </p:cNvPr>
          <p:cNvCxnSpPr>
            <a:stCxn id="37" idx="0"/>
            <a:endCxn id="8" idx="2"/>
          </p:cNvCxnSpPr>
          <p:nvPr/>
        </p:nvCxnSpPr>
        <p:spPr>
          <a:xfrm rot="5400000" flipH="1" flipV="1">
            <a:off x="2404895" y="4062956"/>
            <a:ext cx="2252123" cy="766216"/>
          </a:xfrm>
          <a:prstGeom prst="bentConnector3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7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1B94-3E58-6512-E3E5-B345A611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 / Other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C3410-0D1F-50E8-FBE3-4658B2155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F4C61-6D0B-BD04-0646-2DF026252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07C75-E610-2173-C387-A2F01639CEB8}"/>
              </a:ext>
            </a:extLst>
          </p:cNvPr>
          <p:cNvSpPr txBox="1"/>
          <p:nvPr/>
        </p:nvSpPr>
        <p:spPr>
          <a:xfrm>
            <a:off x="410399" y="1305699"/>
            <a:ext cx="511347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NX </a:t>
            </a:r>
            <a:r>
              <a:rPr lang="en-US" dirty="0" err="1">
                <a:solidFill>
                  <a:schemeClr val="tx1"/>
                </a:solidFill>
              </a:rPr>
              <a:t>Einarbeitung</a:t>
            </a:r>
            <a:r>
              <a:rPr lang="en-US" dirty="0">
                <a:solidFill>
                  <a:schemeClr val="tx1"/>
                </a:solidFill>
              </a:rPr>
              <a:t> bis 1.12.2023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NX questions deadline 15.12.2023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Schriftart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dirty="0" err="1">
                <a:solidFill>
                  <a:schemeClr val="tx1"/>
                </a:solidFill>
              </a:rPr>
              <a:t>Größe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dirty="0" err="1">
                <a:solidFill>
                  <a:schemeClr val="tx1"/>
                </a:solidFill>
              </a:rPr>
              <a:t>Farbe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bei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Bildern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8A33-CAD0-A76D-5BC8-C0C4CDCA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	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38756-1D65-97FC-9780-4C91F049E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ECBEB-81C6-BB3E-D248-F46C51D78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DF548-E1CE-D9FF-C68B-BC9CCA5B7263}"/>
              </a:ext>
            </a:extLst>
          </p:cNvPr>
          <p:cNvSpPr txBox="1"/>
          <p:nvPr/>
        </p:nvSpPr>
        <p:spPr>
          <a:xfrm>
            <a:off x="410400" y="1173480"/>
            <a:ext cx="109053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- Stand der Technik (an Ludwig)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Wichtige Prozess Parameter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Nur wichtiges validieren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Quellen nach Nummer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Nächster Termin: 17.11.2023 wie geplant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 24.11. ohne Ludwig -&gt; kein Termin 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Wichtiger Punkt für Methode:</a:t>
            </a:r>
          </a:p>
          <a:p>
            <a:pPr algn="l"/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Normieren? Skalierung?  Für „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Local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Score“ Berechnung (ML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best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case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calculations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Oultook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B94E5-F4B0-5AFF-C258-1A1EC2E5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97" y="1119350"/>
            <a:ext cx="5315907" cy="1644671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C471EDF9-9F74-CF43-78AD-374829472A50}"/>
              </a:ext>
            </a:extLst>
          </p:cNvPr>
          <p:cNvSpPr/>
          <p:nvPr/>
        </p:nvSpPr>
        <p:spPr>
          <a:xfrm>
            <a:off x="3754390" y="1173480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31CA9AD8-6E83-3A48-96ED-C8260677C51C}"/>
              </a:ext>
            </a:extLst>
          </p:cNvPr>
          <p:cNvSpPr/>
          <p:nvPr/>
        </p:nvSpPr>
        <p:spPr>
          <a:xfrm>
            <a:off x="4506396" y="1784289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40C9D7F-7EBC-F2D2-357D-4D837780815F}"/>
              </a:ext>
            </a:extLst>
          </p:cNvPr>
          <p:cNvSpPr/>
          <p:nvPr/>
        </p:nvSpPr>
        <p:spPr>
          <a:xfrm>
            <a:off x="4938525" y="2659179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8814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233B-9F73-5B7B-5771-83458B5C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Parameters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3DDCB-BF39-28CC-C91F-16B3834637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54749-1EF7-9C68-BC99-CA8E2EB62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3C4E7-0A9A-C9C0-BAF5-B3C05636E788}"/>
              </a:ext>
            </a:extLst>
          </p:cNvPr>
          <p:cNvSpPr txBox="1"/>
          <p:nvPr/>
        </p:nvSpPr>
        <p:spPr>
          <a:xfrm>
            <a:off x="410400" y="1054800"/>
            <a:ext cx="102543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onstraints to the toolpath</a:t>
            </a: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T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ool orientation (rotation around C)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R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obot configuration (joint 3, joint 5 and the overhead) [“J3- J5+ OH-“] {Area of solution}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A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uxiliary axes (Rotor Tilt Table)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ABB73-105D-DA5E-B68C-DB862200A003}"/>
              </a:ext>
            </a:extLst>
          </p:cNvPr>
          <p:cNvSpPr txBox="1"/>
          <p:nvPr/>
        </p:nvSpPr>
        <p:spPr>
          <a:xfrm>
            <a:off x="410400" y="2604889"/>
            <a:ext cx="11169724" cy="1997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collisions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motion exceeding or close to the motion limits of each joint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excessive axes acceleration, velocity, and direction changes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 the tool or workpiece such that cables are optimal (laser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welding wire and filament extrusion)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poses, which are near singularities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70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B745-2A87-A86A-0B19-99B4BEB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by VIP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2DED3-0476-0596-6EF0-718E7DEF2C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7D1B6-A9BC-EE4F-30F1-9D732C356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D1B6-1252-4A41-F7DF-FDB76E5BA07E}"/>
              </a:ext>
            </a:extLst>
          </p:cNvPr>
          <p:cNvSpPr txBox="1"/>
          <p:nvPr/>
        </p:nvSpPr>
        <p:spPr>
          <a:xfrm>
            <a:off x="9423705" y="308524"/>
            <a:ext cx="2173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Outlook: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S</a:t>
            </a:r>
            <a:r>
              <a:rPr lang="en-DE" dirty="0" err="1">
                <a:solidFill>
                  <a:schemeClr val="tx1"/>
                </a:solidFill>
              </a:rPr>
              <a:t>tiffness</a:t>
            </a:r>
            <a:r>
              <a:rPr lang="en-DE" dirty="0">
                <a:solidFill>
                  <a:schemeClr val="tx1"/>
                </a:solidFill>
              </a:rPr>
              <a:t> value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-&gt; </a:t>
            </a:r>
            <a:r>
              <a:rPr lang="en-DE" dirty="0">
                <a:solidFill>
                  <a:schemeClr val="tx1"/>
                </a:solidFill>
              </a:rPr>
              <a:t>Cycle time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-&gt; </a:t>
            </a:r>
            <a:r>
              <a:rPr lang="en-DE" dirty="0">
                <a:solidFill>
                  <a:schemeClr val="tx1"/>
                </a:solidFill>
              </a:rPr>
              <a:t>Collision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7609F-8111-803A-5413-6AF738968B91}"/>
              </a:ext>
            </a:extLst>
          </p:cNvPr>
          <p:cNvSpPr txBox="1"/>
          <p:nvPr/>
        </p:nvSpPr>
        <p:spPr>
          <a:xfrm>
            <a:off x="500685" y="1143643"/>
            <a:ext cx="89230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DE" dirty="0">
                <a:solidFill>
                  <a:schemeClr val="tx1"/>
                </a:solidFill>
              </a:rPr>
              <a:t>Angular position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velocity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acceleration of each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jerk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Direction changes of each joint</a:t>
            </a:r>
            <a:r>
              <a:rPr lang="en-US" dirty="0">
                <a:solidFill>
                  <a:schemeClr val="tx1"/>
                </a:solidFill>
              </a:rPr>
              <a:t> (same end-position: LVL 2 </a:t>
            </a:r>
            <a:r>
              <a:rPr lang="en-US" dirty="0" err="1">
                <a:solidFill>
                  <a:schemeClr val="tx1"/>
                </a:solidFill>
              </a:rPr>
              <a:t>implem</a:t>
            </a:r>
            <a:r>
              <a:rPr lang="en-US" dirty="0">
                <a:solidFill>
                  <a:schemeClr val="tx1"/>
                </a:solidFill>
              </a:rPr>
              <a:t>.)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travel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TCP coordinates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TCP </a:t>
            </a:r>
            <a:r>
              <a:rPr lang="en-US" dirty="0">
                <a:solidFill>
                  <a:schemeClr val="tx1"/>
                </a:solidFill>
              </a:rPr>
              <a:t>velocity</a:t>
            </a:r>
            <a:r>
              <a:rPr lang="en-DE" dirty="0">
                <a:solidFill>
                  <a:schemeClr val="tx1"/>
                </a:solidFill>
              </a:rPr>
              <a:t> in </a:t>
            </a:r>
            <a:r>
              <a:rPr lang="en-US" dirty="0">
                <a:solidFill>
                  <a:schemeClr val="tx1"/>
                </a:solidFill>
              </a:rPr>
              <a:t>(X-Y-Z)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DE" dirty="0">
                <a:solidFill>
                  <a:schemeClr val="tx1"/>
                </a:solidFill>
              </a:rPr>
              <a:t>CP acceleration in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Continuous energy usage</a:t>
            </a:r>
            <a:r>
              <a:rPr lang="en-US" dirty="0">
                <a:solidFill>
                  <a:schemeClr val="tx1"/>
                </a:solidFill>
              </a:rPr>
              <a:t> [IN DETAIL NEXT WEEK]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energy usage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(Near) Vertical material deposition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DE" dirty="0" err="1">
                <a:solidFill>
                  <a:schemeClr val="tx1"/>
                </a:solidFill>
              </a:rPr>
              <a:t>eachability</a:t>
            </a:r>
            <a:r>
              <a:rPr lang="en-DE" dirty="0">
                <a:solidFill>
                  <a:schemeClr val="tx1"/>
                </a:solidFill>
              </a:rPr>
              <a:t> index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Cable entanglement</a:t>
            </a:r>
            <a:r>
              <a:rPr lang="en-US" dirty="0">
                <a:solidFill>
                  <a:schemeClr val="tx1"/>
                </a:solidFill>
              </a:rPr>
              <a:t>) (</a:t>
            </a:r>
            <a:r>
              <a:rPr lang="en-US" dirty="0" err="1">
                <a:solidFill>
                  <a:schemeClr val="tx1"/>
                </a:solidFill>
              </a:rPr>
              <a:t>Kabelvektor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banane</a:t>
            </a:r>
            <a:r>
              <a:rPr lang="en-US" dirty="0">
                <a:solidFill>
                  <a:schemeClr val="tx1"/>
                </a:solidFill>
              </a:rPr>
              <a:t>) [FOTO]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Singularity Analysis</a:t>
            </a:r>
            <a:r>
              <a:rPr lang="en-US" dirty="0">
                <a:solidFill>
                  <a:schemeClr val="tx1"/>
                </a:solidFill>
              </a:rPr>
              <a:t> (J5 </a:t>
            </a:r>
            <a:r>
              <a:rPr lang="en-US" dirty="0" err="1">
                <a:solidFill>
                  <a:schemeClr val="tx1"/>
                </a:solidFill>
              </a:rPr>
              <a:t>Gelenk</a:t>
            </a:r>
            <a:r>
              <a:rPr lang="en-US" dirty="0">
                <a:solidFill>
                  <a:schemeClr val="tx1"/>
                </a:solidFill>
              </a:rPr>
              <a:t>) [FOTO]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FABA97-3630-D3C7-B279-F634F68C0BFC}"/>
              </a:ext>
            </a:extLst>
          </p:cNvPr>
          <p:cNvCxnSpPr>
            <a:cxnSpLocks/>
          </p:cNvCxnSpPr>
          <p:nvPr/>
        </p:nvCxnSpPr>
        <p:spPr>
          <a:xfrm flipV="1">
            <a:off x="261473" y="1434582"/>
            <a:ext cx="0" cy="4787374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55B2-F3C1-B0C0-2A96-0D43014D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Evaluation of a Toolpath – VERY SIMPLE MODEL!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5231C-22DC-E4F5-2A35-2FBF94C30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6847-B122-1373-2FFE-95F6F1F69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BE8D0-8155-4774-0AEB-5A8F8B7120D0}"/>
              </a:ext>
            </a:extLst>
          </p:cNvPr>
          <p:cNvSpPr txBox="1"/>
          <p:nvPr/>
        </p:nvSpPr>
        <p:spPr>
          <a:xfrm>
            <a:off x="345664" y="1967777"/>
            <a:ext cx="44389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Very Simple Tool Path made by hand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Example: Rising ellipse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2A0577-F4D9-3B47-F500-1D2668D99CD1}"/>
              </a:ext>
            </a:extLst>
          </p:cNvPr>
          <p:cNvSpPr/>
          <p:nvPr/>
        </p:nvSpPr>
        <p:spPr>
          <a:xfrm>
            <a:off x="4359582" y="1716373"/>
            <a:ext cx="692948" cy="1056807"/>
          </a:xfrm>
          <a:custGeom>
            <a:avLst/>
            <a:gdLst>
              <a:gd name="connsiteX0" fmla="*/ 392300 w 692948"/>
              <a:gd name="connsiteY0" fmla="*/ 891915 h 1056807"/>
              <a:gd name="connsiteX1" fmla="*/ 354824 w 692948"/>
              <a:gd name="connsiteY1" fmla="*/ 869430 h 1056807"/>
              <a:gd name="connsiteX2" fmla="*/ 227408 w 692948"/>
              <a:gd name="connsiteY2" fmla="*/ 854440 h 1056807"/>
              <a:gd name="connsiteX3" fmla="*/ 10051 w 692948"/>
              <a:gd name="connsiteY3" fmla="*/ 891915 h 1056807"/>
              <a:gd name="connsiteX4" fmla="*/ 47526 w 692948"/>
              <a:gd name="connsiteY4" fmla="*/ 1011837 h 1056807"/>
              <a:gd name="connsiteX5" fmla="*/ 77506 w 692948"/>
              <a:gd name="connsiteY5" fmla="*/ 1034322 h 1056807"/>
              <a:gd name="connsiteX6" fmla="*/ 152457 w 692948"/>
              <a:gd name="connsiteY6" fmla="*/ 1049312 h 1056807"/>
              <a:gd name="connsiteX7" fmla="*/ 227408 w 692948"/>
              <a:gd name="connsiteY7" fmla="*/ 1056807 h 1056807"/>
              <a:gd name="connsiteX8" fmla="*/ 557191 w 692948"/>
              <a:gd name="connsiteY8" fmla="*/ 1049312 h 1056807"/>
              <a:gd name="connsiteX9" fmla="*/ 564687 w 692948"/>
              <a:gd name="connsiteY9" fmla="*/ 1011837 h 1056807"/>
              <a:gd name="connsiteX10" fmla="*/ 542201 w 692948"/>
              <a:gd name="connsiteY10" fmla="*/ 891915 h 1056807"/>
              <a:gd name="connsiteX11" fmla="*/ 489736 w 692948"/>
              <a:gd name="connsiteY11" fmla="*/ 779489 h 1056807"/>
              <a:gd name="connsiteX12" fmla="*/ 452260 w 692948"/>
              <a:gd name="connsiteY12" fmla="*/ 757004 h 1056807"/>
              <a:gd name="connsiteX13" fmla="*/ 354824 w 692948"/>
              <a:gd name="connsiteY13" fmla="*/ 712033 h 1056807"/>
              <a:gd name="connsiteX14" fmla="*/ 129972 w 692948"/>
              <a:gd name="connsiteY14" fmla="*/ 734518 h 1056807"/>
              <a:gd name="connsiteX15" fmla="*/ 114982 w 692948"/>
              <a:gd name="connsiteY15" fmla="*/ 749509 h 1056807"/>
              <a:gd name="connsiteX16" fmla="*/ 144962 w 692948"/>
              <a:gd name="connsiteY16" fmla="*/ 831955 h 1056807"/>
              <a:gd name="connsiteX17" fmla="*/ 167447 w 692948"/>
              <a:gd name="connsiteY17" fmla="*/ 846945 h 1056807"/>
              <a:gd name="connsiteX18" fmla="*/ 587172 w 692948"/>
              <a:gd name="connsiteY18" fmla="*/ 831955 h 1056807"/>
              <a:gd name="connsiteX19" fmla="*/ 617152 w 692948"/>
              <a:gd name="connsiteY19" fmla="*/ 794479 h 1056807"/>
              <a:gd name="connsiteX20" fmla="*/ 639637 w 692948"/>
              <a:gd name="connsiteY20" fmla="*/ 704538 h 1056807"/>
              <a:gd name="connsiteX21" fmla="*/ 624647 w 692948"/>
              <a:gd name="connsiteY21" fmla="*/ 659568 h 1056807"/>
              <a:gd name="connsiteX22" fmla="*/ 564687 w 692948"/>
              <a:gd name="connsiteY22" fmla="*/ 599607 h 1056807"/>
              <a:gd name="connsiteX23" fmla="*/ 362319 w 692948"/>
              <a:gd name="connsiteY23" fmla="*/ 502171 h 1056807"/>
              <a:gd name="connsiteX24" fmla="*/ 249893 w 692948"/>
              <a:gd name="connsiteY24" fmla="*/ 494676 h 1056807"/>
              <a:gd name="connsiteX25" fmla="*/ 144962 w 692948"/>
              <a:gd name="connsiteY25" fmla="*/ 494676 h 1056807"/>
              <a:gd name="connsiteX26" fmla="*/ 114982 w 692948"/>
              <a:gd name="connsiteY26" fmla="*/ 517161 h 1056807"/>
              <a:gd name="connsiteX27" fmla="*/ 197428 w 692948"/>
              <a:gd name="connsiteY27" fmla="*/ 569627 h 1056807"/>
              <a:gd name="connsiteX28" fmla="*/ 249893 w 692948"/>
              <a:gd name="connsiteY28" fmla="*/ 577122 h 1056807"/>
              <a:gd name="connsiteX29" fmla="*/ 444765 w 692948"/>
              <a:gd name="connsiteY29" fmla="*/ 562132 h 1056807"/>
              <a:gd name="connsiteX30" fmla="*/ 617152 w 692948"/>
              <a:gd name="connsiteY30" fmla="*/ 449705 h 1056807"/>
              <a:gd name="connsiteX31" fmla="*/ 677113 w 692948"/>
              <a:gd name="connsiteY31" fmla="*/ 314794 h 1056807"/>
              <a:gd name="connsiteX32" fmla="*/ 534706 w 692948"/>
              <a:gd name="connsiteY32" fmla="*/ 232348 h 1056807"/>
              <a:gd name="connsiteX33" fmla="*/ 399795 w 692948"/>
              <a:gd name="connsiteY33" fmla="*/ 224853 h 1056807"/>
              <a:gd name="connsiteX34" fmla="*/ 77506 w 692948"/>
              <a:gd name="connsiteY34" fmla="*/ 239843 h 1056807"/>
              <a:gd name="connsiteX35" fmla="*/ 92496 w 692948"/>
              <a:gd name="connsiteY35" fmla="*/ 269823 h 1056807"/>
              <a:gd name="connsiteX36" fmla="*/ 129972 w 692948"/>
              <a:gd name="connsiteY36" fmla="*/ 299804 h 1056807"/>
              <a:gd name="connsiteX37" fmla="*/ 204923 w 692948"/>
              <a:gd name="connsiteY37" fmla="*/ 322289 h 1056807"/>
              <a:gd name="connsiteX38" fmla="*/ 339834 w 692948"/>
              <a:gd name="connsiteY38" fmla="*/ 337279 h 1056807"/>
              <a:gd name="connsiteX39" fmla="*/ 542201 w 692948"/>
              <a:gd name="connsiteY39" fmla="*/ 284814 h 1056807"/>
              <a:gd name="connsiteX40" fmla="*/ 684608 w 692948"/>
              <a:gd name="connsiteY40" fmla="*/ 217358 h 1056807"/>
              <a:gd name="connsiteX41" fmla="*/ 692103 w 692948"/>
              <a:gd name="connsiteY41" fmla="*/ 194873 h 1056807"/>
              <a:gd name="connsiteX42" fmla="*/ 587172 w 692948"/>
              <a:gd name="connsiteY42" fmla="*/ 97437 h 1056807"/>
              <a:gd name="connsiteX43" fmla="*/ 512221 w 692948"/>
              <a:gd name="connsiteY43" fmla="*/ 44971 h 1056807"/>
              <a:gd name="connsiteX44" fmla="*/ 437270 w 692948"/>
              <a:gd name="connsiteY44" fmla="*/ 14991 h 1056807"/>
              <a:gd name="connsiteX45" fmla="*/ 294864 w 692948"/>
              <a:gd name="connsiteY45" fmla="*/ 0 h 1056807"/>
              <a:gd name="connsiteX46" fmla="*/ 129972 w 692948"/>
              <a:gd name="connsiteY46" fmla="*/ 37476 h 1056807"/>
              <a:gd name="connsiteX47" fmla="*/ 114982 w 692948"/>
              <a:gd name="connsiteY47" fmla="*/ 59961 h 1056807"/>
              <a:gd name="connsiteX48" fmla="*/ 129972 w 692948"/>
              <a:gd name="connsiteY48" fmla="*/ 119922 h 1056807"/>
              <a:gd name="connsiteX49" fmla="*/ 159952 w 692948"/>
              <a:gd name="connsiteY49" fmla="*/ 127417 h 1056807"/>
              <a:gd name="connsiteX50" fmla="*/ 234903 w 692948"/>
              <a:gd name="connsiteY50" fmla="*/ 142407 h 1056807"/>
              <a:gd name="connsiteX51" fmla="*/ 452260 w 692948"/>
              <a:gd name="connsiteY51" fmla="*/ 134912 h 105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948" h="1056807">
                <a:moveTo>
                  <a:pt x="392300" y="891915"/>
                </a:moveTo>
                <a:cubicBezTo>
                  <a:pt x="379808" y="884420"/>
                  <a:pt x="368748" y="873714"/>
                  <a:pt x="354824" y="869430"/>
                </a:cubicBezTo>
                <a:cubicBezTo>
                  <a:pt x="349001" y="867638"/>
                  <a:pt x="228862" y="854602"/>
                  <a:pt x="227408" y="854440"/>
                </a:cubicBezTo>
                <a:cubicBezTo>
                  <a:pt x="154956" y="866932"/>
                  <a:pt x="65381" y="843501"/>
                  <a:pt x="10051" y="891915"/>
                </a:cubicBezTo>
                <a:cubicBezTo>
                  <a:pt x="-21467" y="919493"/>
                  <a:pt x="29598" y="973988"/>
                  <a:pt x="47526" y="1011837"/>
                </a:cubicBezTo>
                <a:cubicBezTo>
                  <a:pt x="52873" y="1023126"/>
                  <a:pt x="66660" y="1028124"/>
                  <a:pt x="77506" y="1034322"/>
                </a:cubicBezTo>
                <a:cubicBezTo>
                  <a:pt x="94662" y="1044125"/>
                  <a:pt x="141563" y="1048030"/>
                  <a:pt x="152457" y="1049312"/>
                </a:cubicBezTo>
                <a:cubicBezTo>
                  <a:pt x="177393" y="1052246"/>
                  <a:pt x="202424" y="1054309"/>
                  <a:pt x="227408" y="1056807"/>
                </a:cubicBezTo>
                <a:lnTo>
                  <a:pt x="557191" y="1049312"/>
                </a:lnTo>
                <a:cubicBezTo>
                  <a:pt x="569818" y="1047628"/>
                  <a:pt x="565895" y="1024519"/>
                  <a:pt x="564687" y="1011837"/>
                </a:cubicBezTo>
                <a:cubicBezTo>
                  <a:pt x="560831" y="971350"/>
                  <a:pt x="552467" y="931269"/>
                  <a:pt x="542201" y="891915"/>
                </a:cubicBezTo>
                <a:cubicBezTo>
                  <a:pt x="538649" y="878300"/>
                  <a:pt x="495650" y="786718"/>
                  <a:pt x="489736" y="779489"/>
                </a:cubicBezTo>
                <a:cubicBezTo>
                  <a:pt x="480511" y="768214"/>
                  <a:pt x="465087" y="763911"/>
                  <a:pt x="452260" y="757004"/>
                </a:cubicBezTo>
                <a:cubicBezTo>
                  <a:pt x="400256" y="729002"/>
                  <a:pt x="401012" y="730508"/>
                  <a:pt x="354824" y="712033"/>
                </a:cubicBezTo>
                <a:cubicBezTo>
                  <a:pt x="294072" y="715071"/>
                  <a:pt x="195621" y="712635"/>
                  <a:pt x="129972" y="734518"/>
                </a:cubicBezTo>
                <a:cubicBezTo>
                  <a:pt x="123268" y="736753"/>
                  <a:pt x="119979" y="744512"/>
                  <a:pt x="114982" y="749509"/>
                </a:cubicBezTo>
                <a:cubicBezTo>
                  <a:pt x="124975" y="776991"/>
                  <a:pt x="131098" y="806208"/>
                  <a:pt x="144962" y="831955"/>
                </a:cubicBezTo>
                <a:cubicBezTo>
                  <a:pt x="149233" y="839886"/>
                  <a:pt x="158439" y="846945"/>
                  <a:pt x="167447" y="846945"/>
                </a:cubicBezTo>
                <a:cubicBezTo>
                  <a:pt x="307445" y="846945"/>
                  <a:pt x="447264" y="836952"/>
                  <a:pt x="587172" y="831955"/>
                </a:cubicBezTo>
                <a:cubicBezTo>
                  <a:pt x="597165" y="819463"/>
                  <a:pt x="611061" y="809271"/>
                  <a:pt x="617152" y="794479"/>
                </a:cubicBezTo>
                <a:cubicBezTo>
                  <a:pt x="628918" y="765904"/>
                  <a:pt x="637923" y="735393"/>
                  <a:pt x="639637" y="704538"/>
                </a:cubicBezTo>
                <a:cubicBezTo>
                  <a:pt x="640513" y="688761"/>
                  <a:pt x="632213" y="673440"/>
                  <a:pt x="624647" y="659568"/>
                </a:cubicBezTo>
                <a:cubicBezTo>
                  <a:pt x="610922" y="634405"/>
                  <a:pt x="588679" y="614459"/>
                  <a:pt x="564687" y="599607"/>
                </a:cubicBezTo>
                <a:cubicBezTo>
                  <a:pt x="495223" y="556606"/>
                  <a:pt x="441889" y="514902"/>
                  <a:pt x="362319" y="502171"/>
                </a:cubicBezTo>
                <a:cubicBezTo>
                  <a:pt x="325232" y="496237"/>
                  <a:pt x="287368" y="497174"/>
                  <a:pt x="249893" y="494676"/>
                </a:cubicBezTo>
                <a:cubicBezTo>
                  <a:pt x="207701" y="486238"/>
                  <a:pt x="194057" y="479570"/>
                  <a:pt x="144962" y="494676"/>
                </a:cubicBezTo>
                <a:cubicBezTo>
                  <a:pt x="133023" y="498350"/>
                  <a:pt x="124975" y="509666"/>
                  <a:pt x="114982" y="517161"/>
                </a:cubicBezTo>
                <a:cubicBezTo>
                  <a:pt x="145033" y="547212"/>
                  <a:pt x="145347" y="552266"/>
                  <a:pt x="197428" y="569627"/>
                </a:cubicBezTo>
                <a:cubicBezTo>
                  <a:pt x="214187" y="575214"/>
                  <a:pt x="232405" y="574624"/>
                  <a:pt x="249893" y="577122"/>
                </a:cubicBezTo>
                <a:cubicBezTo>
                  <a:pt x="314850" y="572125"/>
                  <a:pt x="381013" y="575554"/>
                  <a:pt x="444765" y="562132"/>
                </a:cubicBezTo>
                <a:cubicBezTo>
                  <a:pt x="508489" y="548716"/>
                  <a:pt x="570181" y="488136"/>
                  <a:pt x="617152" y="449705"/>
                </a:cubicBezTo>
                <a:cubicBezTo>
                  <a:pt x="637139" y="404735"/>
                  <a:pt x="668462" y="363240"/>
                  <a:pt x="677113" y="314794"/>
                </a:cubicBezTo>
                <a:cubicBezTo>
                  <a:pt x="696723" y="204983"/>
                  <a:pt x="598352" y="236092"/>
                  <a:pt x="534706" y="232348"/>
                </a:cubicBezTo>
                <a:lnTo>
                  <a:pt x="399795" y="224853"/>
                </a:lnTo>
                <a:cubicBezTo>
                  <a:pt x="278886" y="204702"/>
                  <a:pt x="275117" y="200321"/>
                  <a:pt x="77506" y="239843"/>
                </a:cubicBezTo>
                <a:cubicBezTo>
                  <a:pt x="66550" y="242034"/>
                  <a:pt x="85139" y="261415"/>
                  <a:pt x="92496" y="269823"/>
                </a:cubicBezTo>
                <a:cubicBezTo>
                  <a:pt x="103031" y="281862"/>
                  <a:pt x="115475" y="293039"/>
                  <a:pt x="129972" y="299804"/>
                </a:cubicBezTo>
                <a:cubicBezTo>
                  <a:pt x="153609" y="310834"/>
                  <a:pt x="179245" y="317704"/>
                  <a:pt x="204923" y="322289"/>
                </a:cubicBezTo>
                <a:cubicBezTo>
                  <a:pt x="249465" y="330243"/>
                  <a:pt x="339834" y="337279"/>
                  <a:pt x="339834" y="337279"/>
                </a:cubicBezTo>
                <a:cubicBezTo>
                  <a:pt x="444145" y="321231"/>
                  <a:pt x="440043" y="328154"/>
                  <a:pt x="542201" y="284814"/>
                </a:cubicBezTo>
                <a:cubicBezTo>
                  <a:pt x="590555" y="264300"/>
                  <a:pt x="684608" y="217358"/>
                  <a:pt x="684608" y="217358"/>
                </a:cubicBezTo>
                <a:cubicBezTo>
                  <a:pt x="687106" y="209863"/>
                  <a:pt x="695636" y="201939"/>
                  <a:pt x="692103" y="194873"/>
                </a:cubicBezTo>
                <a:cubicBezTo>
                  <a:pt x="671693" y="154053"/>
                  <a:pt x="621285" y="123022"/>
                  <a:pt x="587172" y="97437"/>
                </a:cubicBezTo>
                <a:cubicBezTo>
                  <a:pt x="559839" y="76937"/>
                  <a:pt x="542982" y="63427"/>
                  <a:pt x="512221" y="44971"/>
                </a:cubicBezTo>
                <a:cubicBezTo>
                  <a:pt x="491672" y="32641"/>
                  <a:pt x="459516" y="19758"/>
                  <a:pt x="437270" y="14991"/>
                </a:cubicBezTo>
                <a:cubicBezTo>
                  <a:pt x="413141" y="9821"/>
                  <a:pt x="310765" y="1446"/>
                  <a:pt x="294864" y="0"/>
                </a:cubicBezTo>
                <a:cubicBezTo>
                  <a:pt x="201593" y="5830"/>
                  <a:pt x="188191" y="-13466"/>
                  <a:pt x="129972" y="37476"/>
                </a:cubicBezTo>
                <a:cubicBezTo>
                  <a:pt x="123193" y="43408"/>
                  <a:pt x="119979" y="52466"/>
                  <a:pt x="114982" y="59961"/>
                </a:cubicBezTo>
                <a:cubicBezTo>
                  <a:pt x="119979" y="79948"/>
                  <a:pt x="118544" y="102780"/>
                  <a:pt x="129972" y="119922"/>
                </a:cubicBezTo>
                <a:cubicBezTo>
                  <a:pt x="135686" y="128493"/>
                  <a:pt x="149880" y="125259"/>
                  <a:pt x="159952" y="127417"/>
                </a:cubicBezTo>
                <a:cubicBezTo>
                  <a:pt x="184865" y="132755"/>
                  <a:pt x="209433" y="141754"/>
                  <a:pt x="234903" y="142407"/>
                </a:cubicBezTo>
                <a:lnTo>
                  <a:pt x="452260" y="134912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35166-A583-D94A-50D9-7FAD45BF1258}"/>
              </a:ext>
            </a:extLst>
          </p:cNvPr>
          <p:cNvSpPr txBox="1"/>
          <p:nvPr/>
        </p:nvSpPr>
        <p:spPr>
          <a:xfrm>
            <a:off x="410400" y="3890237"/>
            <a:ext cx="44389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Industrial robot with 6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EE0831-0E40-1950-CAFA-8B69CA9CC68F}"/>
              </a:ext>
            </a:extLst>
          </p:cNvPr>
          <p:cNvCxnSpPr>
            <a:cxnSpLocks/>
          </p:cNvCxnSpPr>
          <p:nvPr/>
        </p:nvCxnSpPr>
        <p:spPr>
          <a:xfrm>
            <a:off x="5297428" y="2113453"/>
            <a:ext cx="421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73CF31-E2D8-47C6-D5B5-B3C62B30DB6E}"/>
              </a:ext>
            </a:extLst>
          </p:cNvPr>
          <p:cNvCxnSpPr>
            <a:cxnSpLocks/>
          </p:cNvCxnSpPr>
          <p:nvPr/>
        </p:nvCxnSpPr>
        <p:spPr>
          <a:xfrm>
            <a:off x="3447738" y="4028736"/>
            <a:ext cx="3022669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CEA72-083D-C70A-FA71-C056EF36E293}"/>
              </a:ext>
            </a:extLst>
          </p:cNvPr>
          <p:cNvSpPr txBox="1"/>
          <p:nvPr/>
        </p:nvSpPr>
        <p:spPr>
          <a:xfrm>
            <a:off x="5859628" y="1967777"/>
            <a:ext cx="28646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C Axis to random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6A700-21EF-23B9-7971-EFB52CCCB6AD}"/>
              </a:ext>
            </a:extLst>
          </p:cNvPr>
          <p:cNvSpPr txBox="1"/>
          <p:nvPr/>
        </p:nvSpPr>
        <p:spPr>
          <a:xfrm>
            <a:off x="6662263" y="3890236"/>
            <a:ext cx="1949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C3E433-BD37-1617-F828-C1DA5D2F12A9}"/>
              </a:ext>
            </a:extLst>
          </p:cNvPr>
          <p:cNvCxnSpPr>
            <a:cxnSpLocks/>
          </p:cNvCxnSpPr>
          <p:nvPr/>
        </p:nvCxnSpPr>
        <p:spPr>
          <a:xfrm>
            <a:off x="7770805" y="2596871"/>
            <a:ext cx="0" cy="119564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806C4D-E9C9-30DB-F8ED-9CF7CCA8A58F}"/>
              </a:ext>
            </a:extLst>
          </p:cNvPr>
          <p:cNvCxnSpPr/>
          <p:nvPr/>
        </p:nvCxnSpPr>
        <p:spPr>
          <a:xfrm>
            <a:off x="7697449" y="4452079"/>
            <a:ext cx="0" cy="76449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2B937B-1CFE-08D4-B327-04C492BD797D}"/>
              </a:ext>
            </a:extLst>
          </p:cNvPr>
          <p:cNvSpPr txBox="1"/>
          <p:nvPr/>
        </p:nvSpPr>
        <p:spPr>
          <a:xfrm>
            <a:off x="6800155" y="5362921"/>
            <a:ext cx="21800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Analyze Joint angles 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4A40F23-E86C-2C75-D7CC-AC0BFE224FE9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V="1">
            <a:off x="7564226" y="3266326"/>
            <a:ext cx="3395144" cy="1075046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F3A48-858D-B8EC-499D-D258B716477E}"/>
              </a:ext>
            </a:extLst>
          </p:cNvPr>
          <p:cNvCxnSpPr>
            <a:cxnSpLocks/>
          </p:cNvCxnSpPr>
          <p:nvPr/>
        </p:nvCxnSpPr>
        <p:spPr>
          <a:xfrm>
            <a:off x="7722432" y="5736236"/>
            <a:ext cx="0" cy="32728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CA53B5-E865-D017-270A-95293B11A7FE}"/>
              </a:ext>
            </a:extLst>
          </p:cNvPr>
          <p:cNvSpPr txBox="1"/>
          <p:nvPr/>
        </p:nvSpPr>
        <p:spPr>
          <a:xfrm>
            <a:off x="7222295" y="6153372"/>
            <a:ext cx="10002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Get score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022697-F24A-1775-1097-4BD9C1442287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8980239" y="5501421"/>
            <a:ext cx="819082" cy="0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48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55B2-F3C1-B0C0-2A96-0D43014D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Evaluation of a Toolpath – VERY SIMPLE MODEL!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5231C-22DC-E4F5-2A35-2FBF94C30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6847-B122-1373-2FFE-95F6F1F69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BE8D0-8155-4774-0AEB-5A8F8B7120D0}"/>
              </a:ext>
            </a:extLst>
          </p:cNvPr>
          <p:cNvSpPr txBox="1"/>
          <p:nvPr/>
        </p:nvSpPr>
        <p:spPr>
          <a:xfrm>
            <a:off x="410400" y="2023672"/>
            <a:ext cx="44389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Very Simple Tool Path made by hand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Example: Rising ellipse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2A0577-F4D9-3B47-F500-1D2668D99CD1}"/>
              </a:ext>
            </a:extLst>
          </p:cNvPr>
          <p:cNvSpPr/>
          <p:nvPr/>
        </p:nvSpPr>
        <p:spPr>
          <a:xfrm>
            <a:off x="4359582" y="1716373"/>
            <a:ext cx="692948" cy="1056807"/>
          </a:xfrm>
          <a:custGeom>
            <a:avLst/>
            <a:gdLst>
              <a:gd name="connsiteX0" fmla="*/ 392300 w 692948"/>
              <a:gd name="connsiteY0" fmla="*/ 891915 h 1056807"/>
              <a:gd name="connsiteX1" fmla="*/ 354824 w 692948"/>
              <a:gd name="connsiteY1" fmla="*/ 869430 h 1056807"/>
              <a:gd name="connsiteX2" fmla="*/ 227408 w 692948"/>
              <a:gd name="connsiteY2" fmla="*/ 854440 h 1056807"/>
              <a:gd name="connsiteX3" fmla="*/ 10051 w 692948"/>
              <a:gd name="connsiteY3" fmla="*/ 891915 h 1056807"/>
              <a:gd name="connsiteX4" fmla="*/ 47526 w 692948"/>
              <a:gd name="connsiteY4" fmla="*/ 1011837 h 1056807"/>
              <a:gd name="connsiteX5" fmla="*/ 77506 w 692948"/>
              <a:gd name="connsiteY5" fmla="*/ 1034322 h 1056807"/>
              <a:gd name="connsiteX6" fmla="*/ 152457 w 692948"/>
              <a:gd name="connsiteY6" fmla="*/ 1049312 h 1056807"/>
              <a:gd name="connsiteX7" fmla="*/ 227408 w 692948"/>
              <a:gd name="connsiteY7" fmla="*/ 1056807 h 1056807"/>
              <a:gd name="connsiteX8" fmla="*/ 557191 w 692948"/>
              <a:gd name="connsiteY8" fmla="*/ 1049312 h 1056807"/>
              <a:gd name="connsiteX9" fmla="*/ 564687 w 692948"/>
              <a:gd name="connsiteY9" fmla="*/ 1011837 h 1056807"/>
              <a:gd name="connsiteX10" fmla="*/ 542201 w 692948"/>
              <a:gd name="connsiteY10" fmla="*/ 891915 h 1056807"/>
              <a:gd name="connsiteX11" fmla="*/ 489736 w 692948"/>
              <a:gd name="connsiteY11" fmla="*/ 779489 h 1056807"/>
              <a:gd name="connsiteX12" fmla="*/ 452260 w 692948"/>
              <a:gd name="connsiteY12" fmla="*/ 757004 h 1056807"/>
              <a:gd name="connsiteX13" fmla="*/ 354824 w 692948"/>
              <a:gd name="connsiteY13" fmla="*/ 712033 h 1056807"/>
              <a:gd name="connsiteX14" fmla="*/ 129972 w 692948"/>
              <a:gd name="connsiteY14" fmla="*/ 734518 h 1056807"/>
              <a:gd name="connsiteX15" fmla="*/ 114982 w 692948"/>
              <a:gd name="connsiteY15" fmla="*/ 749509 h 1056807"/>
              <a:gd name="connsiteX16" fmla="*/ 144962 w 692948"/>
              <a:gd name="connsiteY16" fmla="*/ 831955 h 1056807"/>
              <a:gd name="connsiteX17" fmla="*/ 167447 w 692948"/>
              <a:gd name="connsiteY17" fmla="*/ 846945 h 1056807"/>
              <a:gd name="connsiteX18" fmla="*/ 587172 w 692948"/>
              <a:gd name="connsiteY18" fmla="*/ 831955 h 1056807"/>
              <a:gd name="connsiteX19" fmla="*/ 617152 w 692948"/>
              <a:gd name="connsiteY19" fmla="*/ 794479 h 1056807"/>
              <a:gd name="connsiteX20" fmla="*/ 639637 w 692948"/>
              <a:gd name="connsiteY20" fmla="*/ 704538 h 1056807"/>
              <a:gd name="connsiteX21" fmla="*/ 624647 w 692948"/>
              <a:gd name="connsiteY21" fmla="*/ 659568 h 1056807"/>
              <a:gd name="connsiteX22" fmla="*/ 564687 w 692948"/>
              <a:gd name="connsiteY22" fmla="*/ 599607 h 1056807"/>
              <a:gd name="connsiteX23" fmla="*/ 362319 w 692948"/>
              <a:gd name="connsiteY23" fmla="*/ 502171 h 1056807"/>
              <a:gd name="connsiteX24" fmla="*/ 249893 w 692948"/>
              <a:gd name="connsiteY24" fmla="*/ 494676 h 1056807"/>
              <a:gd name="connsiteX25" fmla="*/ 144962 w 692948"/>
              <a:gd name="connsiteY25" fmla="*/ 494676 h 1056807"/>
              <a:gd name="connsiteX26" fmla="*/ 114982 w 692948"/>
              <a:gd name="connsiteY26" fmla="*/ 517161 h 1056807"/>
              <a:gd name="connsiteX27" fmla="*/ 197428 w 692948"/>
              <a:gd name="connsiteY27" fmla="*/ 569627 h 1056807"/>
              <a:gd name="connsiteX28" fmla="*/ 249893 w 692948"/>
              <a:gd name="connsiteY28" fmla="*/ 577122 h 1056807"/>
              <a:gd name="connsiteX29" fmla="*/ 444765 w 692948"/>
              <a:gd name="connsiteY29" fmla="*/ 562132 h 1056807"/>
              <a:gd name="connsiteX30" fmla="*/ 617152 w 692948"/>
              <a:gd name="connsiteY30" fmla="*/ 449705 h 1056807"/>
              <a:gd name="connsiteX31" fmla="*/ 677113 w 692948"/>
              <a:gd name="connsiteY31" fmla="*/ 314794 h 1056807"/>
              <a:gd name="connsiteX32" fmla="*/ 534706 w 692948"/>
              <a:gd name="connsiteY32" fmla="*/ 232348 h 1056807"/>
              <a:gd name="connsiteX33" fmla="*/ 399795 w 692948"/>
              <a:gd name="connsiteY33" fmla="*/ 224853 h 1056807"/>
              <a:gd name="connsiteX34" fmla="*/ 77506 w 692948"/>
              <a:gd name="connsiteY34" fmla="*/ 239843 h 1056807"/>
              <a:gd name="connsiteX35" fmla="*/ 92496 w 692948"/>
              <a:gd name="connsiteY35" fmla="*/ 269823 h 1056807"/>
              <a:gd name="connsiteX36" fmla="*/ 129972 w 692948"/>
              <a:gd name="connsiteY36" fmla="*/ 299804 h 1056807"/>
              <a:gd name="connsiteX37" fmla="*/ 204923 w 692948"/>
              <a:gd name="connsiteY37" fmla="*/ 322289 h 1056807"/>
              <a:gd name="connsiteX38" fmla="*/ 339834 w 692948"/>
              <a:gd name="connsiteY38" fmla="*/ 337279 h 1056807"/>
              <a:gd name="connsiteX39" fmla="*/ 542201 w 692948"/>
              <a:gd name="connsiteY39" fmla="*/ 284814 h 1056807"/>
              <a:gd name="connsiteX40" fmla="*/ 684608 w 692948"/>
              <a:gd name="connsiteY40" fmla="*/ 217358 h 1056807"/>
              <a:gd name="connsiteX41" fmla="*/ 692103 w 692948"/>
              <a:gd name="connsiteY41" fmla="*/ 194873 h 1056807"/>
              <a:gd name="connsiteX42" fmla="*/ 587172 w 692948"/>
              <a:gd name="connsiteY42" fmla="*/ 97437 h 1056807"/>
              <a:gd name="connsiteX43" fmla="*/ 512221 w 692948"/>
              <a:gd name="connsiteY43" fmla="*/ 44971 h 1056807"/>
              <a:gd name="connsiteX44" fmla="*/ 437270 w 692948"/>
              <a:gd name="connsiteY44" fmla="*/ 14991 h 1056807"/>
              <a:gd name="connsiteX45" fmla="*/ 294864 w 692948"/>
              <a:gd name="connsiteY45" fmla="*/ 0 h 1056807"/>
              <a:gd name="connsiteX46" fmla="*/ 129972 w 692948"/>
              <a:gd name="connsiteY46" fmla="*/ 37476 h 1056807"/>
              <a:gd name="connsiteX47" fmla="*/ 114982 w 692948"/>
              <a:gd name="connsiteY47" fmla="*/ 59961 h 1056807"/>
              <a:gd name="connsiteX48" fmla="*/ 129972 w 692948"/>
              <a:gd name="connsiteY48" fmla="*/ 119922 h 1056807"/>
              <a:gd name="connsiteX49" fmla="*/ 159952 w 692948"/>
              <a:gd name="connsiteY49" fmla="*/ 127417 h 1056807"/>
              <a:gd name="connsiteX50" fmla="*/ 234903 w 692948"/>
              <a:gd name="connsiteY50" fmla="*/ 142407 h 1056807"/>
              <a:gd name="connsiteX51" fmla="*/ 452260 w 692948"/>
              <a:gd name="connsiteY51" fmla="*/ 134912 h 105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948" h="1056807">
                <a:moveTo>
                  <a:pt x="392300" y="891915"/>
                </a:moveTo>
                <a:cubicBezTo>
                  <a:pt x="379808" y="884420"/>
                  <a:pt x="368748" y="873714"/>
                  <a:pt x="354824" y="869430"/>
                </a:cubicBezTo>
                <a:cubicBezTo>
                  <a:pt x="349001" y="867638"/>
                  <a:pt x="228862" y="854602"/>
                  <a:pt x="227408" y="854440"/>
                </a:cubicBezTo>
                <a:cubicBezTo>
                  <a:pt x="154956" y="866932"/>
                  <a:pt x="65381" y="843501"/>
                  <a:pt x="10051" y="891915"/>
                </a:cubicBezTo>
                <a:cubicBezTo>
                  <a:pt x="-21467" y="919493"/>
                  <a:pt x="29598" y="973988"/>
                  <a:pt x="47526" y="1011837"/>
                </a:cubicBezTo>
                <a:cubicBezTo>
                  <a:pt x="52873" y="1023126"/>
                  <a:pt x="66660" y="1028124"/>
                  <a:pt x="77506" y="1034322"/>
                </a:cubicBezTo>
                <a:cubicBezTo>
                  <a:pt x="94662" y="1044125"/>
                  <a:pt x="141563" y="1048030"/>
                  <a:pt x="152457" y="1049312"/>
                </a:cubicBezTo>
                <a:cubicBezTo>
                  <a:pt x="177393" y="1052246"/>
                  <a:pt x="202424" y="1054309"/>
                  <a:pt x="227408" y="1056807"/>
                </a:cubicBezTo>
                <a:lnTo>
                  <a:pt x="557191" y="1049312"/>
                </a:lnTo>
                <a:cubicBezTo>
                  <a:pt x="569818" y="1047628"/>
                  <a:pt x="565895" y="1024519"/>
                  <a:pt x="564687" y="1011837"/>
                </a:cubicBezTo>
                <a:cubicBezTo>
                  <a:pt x="560831" y="971350"/>
                  <a:pt x="552467" y="931269"/>
                  <a:pt x="542201" y="891915"/>
                </a:cubicBezTo>
                <a:cubicBezTo>
                  <a:pt x="538649" y="878300"/>
                  <a:pt x="495650" y="786718"/>
                  <a:pt x="489736" y="779489"/>
                </a:cubicBezTo>
                <a:cubicBezTo>
                  <a:pt x="480511" y="768214"/>
                  <a:pt x="465087" y="763911"/>
                  <a:pt x="452260" y="757004"/>
                </a:cubicBezTo>
                <a:cubicBezTo>
                  <a:pt x="400256" y="729002"/>
                  <a:pt x="401012" y="730508"/>
                  <a:pt x="354824" y="712033"/>
                </a:cubicBezTo>
                <a:cubicBezTo>
                  <a:pt x="294072" y="715071"/>
                  <a:pt x="195621" y="712635"/>
                  <a:pt x="129972" y="734518"/>
                </a:cubicBezTo>
                <a:cubicBezTo>
                  <a:pt x="123268" y="736753"/>
                  <a:pt x="119979" y="744512"/>
                  <a:pt x="114982" y="749509"/>
                </a:cubicBezTo>
                <a:cubicBezTo>
                  <a:pt x="124975" y="776991"/>
                  <a:pt x="131098" y="806208"/>
                  <a:pt x="144962" y="831955"/>
                </a:cubicBezTo>
                <a:cubicBezTo>
                  <a:pt x="149233" y="839886"/>
                  <a:pt x="158439" y="846945"/>
                  <a:pt x="167447" y="846945"/>
                </a:cubicBezTo>
                <a:cubicBezTo>
                  <a:pt x="307445" y="846945"/>
                  <a:pt x="447264" y="836952"/>
                  <a:pt x="587172" y="831955"/>
                </a:cubicBezTo>
                <a:cubicBezTo>
                  <a:pt x="597165" y="819463"/>
                  <a:pt x="611061" y="809271"/>
                  <a:pt x="617152" y="794479"/>
                </a:cubicBezTo>
                <a:cubicBezTo>
                  <a:pt x="628918" y="765904"/>
                  <a:pt x="637923" y="735393"/>
                  <a:pt x="639637" y="704538"/>
                </a:cubicBezTo>
                <a:cubicBezTo>
                  <a:pt x="640513" y="688761"/>
                  <a:pt x="632213" y="673440"/>
                  <a:pt x="624647" y="659568"/>
                </a:cubicBezTo>
                <a:cubicBezTo>
                  <a:pt x="610922" y="634405"/>
                  <a:pt x="588679" y="614459"/>
                  <a:pt x="564687" y="599607"/>
                </a:cubicBezTo>
                <a:cubicBezTo>
                  <a:pt x="495223" y="556606"/>
                  <a:pt x="441889" y="514902"/>
                  <a:pt x="362319" y="502171"/>
                </a:cubicBezTo>
                <a:cubicBezTo>
                  <a:pt x="325232" y="496237"/>
                  <a:pt x="287368" y="497174"/>
                  <a:pt x="249893" y="494676"/>
                </a:cubicBezTo>
                <a:cubicBezTo>
                  <a:pt x="207701" y="486238"/>
                  <a:pt x="194057" y="479570"/>
                  <a:pt x="144962" y="494676"/>
                </a:cubicBezTo>
                <a:cubicBezTo>
                  <a:pt x="133023" y="498350"/>
                  <a:pt x="124975" y="509666"/>
                  <a:pt x="114982" y="517161"/>
                </a:cubicBezTo>
                <a:cubicBezTo>
                  <a:pt x="145033" y="547212"/>
                  <a:pt x="145347" y="552266"/>
                  <a:pt x="197428" y="569627"/>
                </a:cubicBezTo>
                <a:cubicBezTo>
                  <a:pt x="214187" y="575214"/>
                  <a:pt x="232405" y="574624"/>
                  <a:pt x="249893" y="577122"/>
                </a:cubicBezTo>
                <a:cubicBezTo>
                  <a:pt x="314850" y="572125"/>
                  <a:pt x="381013" y="575554"/>
                  <a:pt x="444765" y="562132"/>
                </a:cubicBezTo>
                <a:cubicBezTo>
                  <a:pt x="508489" y="548716"/>
                  <a:pt x="570181" y="488136"/>
                  <a:pt x="617152" y="449705"/>
                </a:cubicBezTo>
                <a:cubicBezTo>
                  <a:pt x="637139" y="404735"/>
                  <a:pt x="668462" y="363240"/>
                  <a:pt x="677113" y="314794"/>
                </a:cubicBezTo>
                <a:cubicBezTo>
                  <a:pt x="696723" y="204983"/>
                  <a:pt x="598352" y="236092"/>
                  <a:pt x="534706" y="232348"/>
                </a:cubicBezTo>
                <a:lnTo>
                  <a:pt x="399795" y="224853"/>
                </a:lnTo>
                <a:cubicBezTo>
                  <a:pt x="278886" y="204702"/>
                  <a:pt x="275117" y="200321"/>
                  <a:pt x="77506" y="239843"/>
                </a:cubicBezTo>
                <a:cubicBezTo>
                  <a:pt x="66550" y="242034"/>
                  <a:pt x="85139" y="261415"/>
                  <a:pt x="92496" y="269823"/>
                </a:cubicBezTo>
                <a:cubicBezTo>
                  <a:pt x="103031" y="281862"/>
                  <a:pt x="115475" y="293039"/>
                  <a:pt x="129972" y="299804"/>
                </a:cubicBezTo>
                <a:cubicBezTo>
                  <a:pt x="153609" y="310834"/>
                  <a:pt x="179245" y="317704"/>
                  <a:pt x="204923" y="322289"/>
                </a:cubicBezTo>
                <a:cubicBezTo>
                  <a:pt x="249465" y="330243"/>
                  <a:pt x="339834" y="337279"/>
                  <a:pt x="339834" y="337279"/>
                </a:cubicBezTo>
                <a:cubicBezTo>
                  <a:pt x="444145" y="321231"/>
                  <a:pt x="440043" y="328154"/>
                  <a:pt x="542201" y="284814"/>
                </a:cubicBezTo>
                <a:cubicBezTo>
                  <a:pt x="590555" y="264300"/>
                  <a:pt x="684608" y="217358"/>
                  <a:pt x="684608" y="217358"/>
                </a:cubicBezTo>
                <a:cubicBezTo>
                  <a:pt x="687106" y="209863"/>
                  <a:pt x="695636" y="201939"/>
                  <a:pt x="692103" y="194873"/>
                </a:cubicBezTo>
                <a:cubicBezTo>
                  <a:pt x="671693" y="154053"/>
                  <a:pt x="621285" y="123022"/>
                  <a:pt x="587172" y="97437"/>
                </a:cubicBezTo>
                <a:cubicBezTo>
                  <a:pt x="559839" y="76937"/>
                  <a:pt x="542982" y="63427"/>
                  <a:pt x="512221" y="44971"/>
                </a:cubicBezTo>
                <a:cubicBezTo>
                  <a:pt x="491672" y="32641"/>
                  <a:pt x="459516" y="19758"/>
                  <a:pt x="437270" y="14991"/>
                </a:cubicBezTo>
                <a:cubicBezTo>
                  <a:pt x="413141" y="9821"/>
                  <a:pt x="310765" y="1446"/>
                  <a:pt x="294864" y="0"/>
                </a:cubicBezTo>
                <a:cubicBezTo>
                  <a:pt x="201593" y="5830"/>
                  <a:pt x="188191" y="-13466"/>
                  <a:pt x="129972" y="37476"/>
                </a:cubicBezTo>
                <a:cubicBezTo>
                  <a:pt x="123193" y="43408"/>
                  <a:pt x="119979" y="52466"/>
                  <a:pt x="114982" y="59961"/>
                </a:cubicBezTo>
                <a:cubicBezTo>
                  <a:pt x="119979" y="79948"/>
                  <a:pt x="118544" y="102780"/>
                  <a:pt x="129972" y="119922"/>
                </a:cubicBezTo>
                <a:cubicBezTo>
                  <a:pt x="135686" y="128493"/>
                  <a:pt x="149880" y="125259"/>
                  <a:pt x="159952" y="127417"/>
                </a:cubicBezTo>
                <a:cubicBezTo>
                  <a:pt x="184865" y="132755"/>
                  <a:pt x="209433" y="141754"/>
                  <a:pt x="234903" y="142407"/>
                </a:cubicBezTo>
                <a:lnTo>
                  <a:pt x="452260" y="134912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35166-A583-D94A-50D9-7FAD45BF1258}"/>
              </a:ext>
            </a:extLst>
          </p:cNvPr>
          <p:cNvSpPr txBox="1"/>
          <p:nvPr/>
        </p:nvSpPr>
        <p:spPr>
          <a:xfrm>
            <a:off x="410400" y="3890237"/>
            <a:ext cx="44389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Industrial robot with 6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EE0831-0E40-1950-CAFA-8B69CA9CC68F}"/>
              </a:ext>
            </a:extLst>
          </p:cNvPr>
          <p:cNvCxnSpPr>
            <a:cxnSpLocks/>
          </p:cNvCxnSpPr>
          <p:nvPr/>
        </p:nvCxnSpPr>
        <p:spPr>
          <a:xfrm>
            <a:off x="5342398" y="2300671"/>
            <a:ext cx="421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73CF31-E2D8-47C6-D5B5-B3C62B30DB6E}"/>
              </a:ext>
            </a:extLst>
          </p:cNvPr>
          <p:cNvCxnSpPr>
            <a:cxnSpLocks/>
          </p:cNvCxnSpPr>
          <p:nvPr/>
        </p:nvCxnSpPr>
        <p:spPr>
          <a:xfrm>
            <a:off x="3447738" y="4028736"/>
            <a:ext cx="3022669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CEA72-083D-C70A-FA71-C056EF36E293}"/>
              </a:ext>
            </a:extLst>
          </p:cNvPr>
          <p:cNvSpPr txBox="1"/>
          <p:nvPr/>
        </p:nvSpPr>
        <p:spPr>
          <a:xfrm>
            <a:off x="5859628" y="1967777"/>
            <a:ext cx="50382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C Axis to random value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Set Table Rotation and Tilt to random value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6A700-21EF-23B9-7971-EFB52CCCB6AD}"/>
              </a:ext>
            </a:extLst>
          </p:cNvPr>
          <p:cNvSpPr txBox="1"/>
          <p:nvPr/>
        </p:nvSpPr>
        <p:spPr>
          <a:xfrm>
            <a:off x="6662263" y="3890236"/>
            <a:ext cx="1949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C3E433-BD37-1617-F828-C1DA5D2F12A9}"/>
              </a:ext>
            </a:extLst>
          </p:cNvPr>
          <p:cNvCxnSpPr>
            <a:cxnSpLocks/>
          </p:cNvCxnSpPr>
          <p:nvPr/>
        </p:nvCxnSpPr>
        <p:spPr>
          <a:xfrm>
            <a:off x="7770805" y="2596871"/>
            <a:ext cx="0" cy="119564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806C4D-E9C9-30DB-F8ED-9CF7CCA8A58F}"/>
              </a:ext>
            </a:extLst>
          </p:cNvPr>
          <p:cNvCxnSpPr/>
          <p:nvPr/>
        </p:nvCxnSpPr>
        <p:spPr>
          <a:xfrm>
            <a:off x="7697449" y="4452079"/>
            <a:ext cx="0" cy="76449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2B937B-1CFE-08D4-B327-04C492BD797D}"/>
              </a:ext>
            </a:extLst>
          </p:cNvPr>
          <p:cNvSpPr txBox="1"/>
          <p:nvPr/>
        </p:nvSpPr>
        <p:spPr>
          <a:xfrm>
            <a:off x="6822640" y="5336917"/>
            <a:ext cx="21800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Analyze Joint angles 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4A40F23-E86C-2C75-D7CC-AC0BFE224FE9}"/>
              </a:ext>
            </a:extLst>
          </p:cNvPr>
          <p:cNvCxnSpPr>
            <a:endCxn id="13" idx="3"/>
          </p:cNvCxnSpPr>
          <p:nvPr/>
        </p:nvCxnSpPr>
        <p:spPr>
          <a:xfrm rot="5400000" flipH="1" flipV="1">
            <a:off x="8351394" y="2962432"/>
            <a:ext cx="3264109" cy="1828798"/>
          </a:xfrm>
          <a:prstGeom prst="bentConnector4">
            <a:avLst>
              <a:gd name="adj1" fmla="val -397"/>
              <a:gd name="adj2" fmla="val 112500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F3A48-858D-B8EC-499D-D258B716477E}"/>
              </a:ext>
            </a:extLst>
          </p:cNvPr>
          <p:cNvCxnSpPr>
            <a:cxnSpLocks/>
          </p:cNvCxnSpPr>
          <p:nvPr/>
        </p:nvCxnSpPr>
        <p:spPr>
          <a:xfrm>
            <a:off x="7722432" y="5736236"/>
            <a:ext cx="0" cy="32728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CA53B5-E865-D017-270A-95293B11A7FE}"/>
              </a:ext>
            </a:extLst>
          </p:cNvPr>
          <p:cNvSpPr txBox="1"/>
          <p:nvPr/>
        </p:nvSpPr>
        <p:spPr>
          <a:xfrm>
            <a:off x="7222295" y="6153372"/>
            <a:ext cx="10002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Get score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1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92BB3-2FC1-F25C-1E26-9A21C6F9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Code, Rotation around C + Tilting table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014B9-9555-1851-B26F-1C71C7AFD8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3ADF-43CE-A321-1290-A0CC20A51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B4BEF-8939-0075-3046-D760BDEE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8" y="1437597"/>
            <a:ext cx="5263882" cy="4801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56606-A4CF-D6CE-52B9-E6A6477C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437597"/>
            <a:ext cx="5176837" cy="48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1E41-F722-41B6-E05B-EBADF417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ONLY ANALYSIS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028A5-A1EE-1B3C-D682-43FD8BCEF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D38B6-27F4-8188-C932-2195BACF8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741ED-CB5E-8496-06F9-80E546BD3F4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71FA0-AD2F-5268-B735-77CFFE988B57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4C921-4D1C-64A3-2B56-83A923609D2D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A490C-7F5B-760F-B725-077E7F619E97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179F7-63CE-7265-DF16-3C022FACC4A6}"/>
              </a:ext>
            </a:extLst>
          </p:cNvPr>
          <p:cNvSpPr txBox="1"/>
          <p:nvPr/>
        </p:nvSpPr>
        <p:spPr>
          <a:xfrm>
            <a:off x="5342398" y="3043002"/>
            <a:ext cx="23596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Random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6/7/8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1B524-BD85-27A1-6894-636250A70E54}"/>
              </a:ext>
            </a:extLst>
          </p:cNvPr>
          <p:cNvSpPr txBox="1"/>
          <p:nvPr/>
        </p:nvSpPr>
        <p:spPr>
          <a:xfrm>
            <a:off x="8354880" y="1935006"/>
            <a:ext cx="160300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Joint angles  v1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v2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v4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v5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v7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v8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602D24-3E51-641E-74E2-53E043DE0FD0}"/>
              </a:ext>
            </a:extLst>
          </p:cNvPr>
          <p:cNvSpPr txBox="1"/>
          <p:nvPr/>
        </p:nvSpPr>
        <p:spPr>
          <a:xfrm>
            <a:off x="10790345" y="3019727"/>
            <a:ext cx="8592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Analysis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FE44A-7164-2428-42D9-C8541134B259}"/>
              </a:ext>
            </a:extLst>
          </p:cNvPr>
          <p:cNvCxnSpPr/>
          <p:nvPr/>
        </p:nvCxnSpPr>
        <p:spPr>
          <a:xfrm>
            <a:off x="2560320" y="3185160"/>
            <a:ext cx="37338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3A68-E10E-E823-570D-E840B4457AC8}"/>
              </a:ext>
            </a:extLst>
          </p:cNvPr>
          <p:cNvCxnSpPr/>
          <p:nvPr/>
        </p:nvCxnSpPr>
        <p:spPr>
          <a:xfrm>
            <a:off x="4937760" y="3185160"/>
            <a:ext cx="28956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F80879-0D4E-480A-335A-A3FA9695C026}"/>
              </a:ext>
            </a:extLst>
          </p:cNvPr>
          <p:cNvCxnSpPr/>
          <p:nvPr/>
        </p:nvCxnSpPr>
        <p:spPr>
          <a:xfrm>
            <a:off x="7794698" y="3185160"/>
            <a:ext cx="4267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44DBCA-26F3-D624-0341-95CE396ADDE6}"/>
              </a:ext>
            </a:extLst>
          </p:cNvPr>
          <p:cNvCxnSpPr>
            <a:cxnSpLocks/>
          </p:cNvCxnSpPr>
          <p:nvPr/>
        </p:nvCxnSpPr>
        <p:spPr>
          <a:xfrm>
            <a:off x="10157311" y="3185160"/>
            <a:ext cx="55054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A10E7E-609D-1592-846D-BFAC66D3CE39}"/>
              </a:ext>
            </a:extLst>
          </p:cNvPr>
          <p:cNvSpPr txBox="1"/>
          <p:nvPr/>
        </p:nvSpPr>
        <p:spPr>
          <a:xfrm>
            <a:off x="6096000" y="5554980"/>
            <a:ext cx="3744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Problem: Can we automate in NX ??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83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9E57-DA37-863C-0B90-92FA7ADA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Optimization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890B5-D033-6AB1-226E-39AE1597EC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112BB-B960-A867-647C-C0B2EE350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56F89-799A-2B81-330A-2624AF72CDC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CC18-7445-8F1E-5C55-BCC99C1471BC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FDDAB-9CAB-F394-EEDC-EDCCA9BC5777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2E6C6-C0D1-9209-0655-3BF8A9ACE535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CA8-6A02-3397-4A5B-78EDF628233D}"/>
              </a:ext>
            </a:extLst>
          </p:cNvPr>
          <p:cNvSpPr txBox="1"/>
          <p:nvPr/>
        </p:nvSpPr>
        <p:spPr>
          <a:xfrm>
            <a:off x="5487178" y="3022570"/>
            <a:ext cx="10387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In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682C6-6EAF-03C8-C743-1A1546774333}"/>
              </a:ext>
            </a:extLst>
          </p:cNvPr>
          <p:cNvSpPr txBox="1"/>
          <p:nvPr/>
        </p:nvSpPr>
        <p:spPr>
          <a:xfrm>
            <a:off x="7349662" y="2976404"/>
            <a:ext cx="1653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Joint angles</a:t>
            </a:r>
          </a:p>
          <a:p>
            <a:r>
              <a:rPr lang="en-US" dirty="0">
                <a:solidFill>
                  <a:schemeClr val="tx1"/>
                </a:solidFill>
              </a:rPr>
              <a:t>From NX 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35C6B-24A3-8818-7704-85B7765828E6}"/>
              </a:ext>
            </a:extLst>
          </p:cNvPr>
          <p:cNvSpPr txBox="1"/>
          <p:nvPr/>
        </p:nvSpPr>
        <p:spPr>
          <a:xfrm>
            <a:off x="9239422" y="2976404"/>
            <a:ext cx="2106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/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0171B-9824-FE48-33BD-09EFF931DA4E}"/>
              </a:ext>
            </a:extLst>
          </p:cNvPr>
          <p:cNvSpPr txBox="1"/>
          <p:nvPr/>
        </p:nvSpPr>
        <p:spPr>
          <a:xfrm>
            <a:off x="6909456" y="4241380"/>
            <a:ext cx="3964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Optimization algorithm </a:t>
            </a:r>
            <a:endParaRPr lang="en-D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169A7-1A63-3864-7F9A-31FA052D3A65}"/>
              </a:ext>
            </a:extLst>
          </p:cNvPr>
          <p:cNvCxnSpPr/>
          <p:nvPr/>
        </p:nvCxnSpPr>
        <p:spPr>
          <a:xfrm>
            <a:off x="2667000" y="3161069"/>
            <a:ext cx="274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4E744-6A8D-8E71-053C-F79872039518}"/>
              </a:ext>
            </a:extLst>
          </p:cNvPr>
          <p:cNvCxnSpPr/>
          <p:nvPr/>
        </p:nvCxnSpPr>
        <p:spPr>
          <a:xfrm>
            <a:off x="4937760" y="3181502"/>
            <a:ext cx="40463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6C148D-47C6-76EB-AFE8-53B9C0C70DB0}"/>
              </a:ext>
            </a:extLst>
          </p:cNvPr>
          <p:cNvCxnSpPr/>
          <p:nvPr/>
        </p:nvCxnSpPr>
        <p:spPr>
          <a:xfrm>
            <a:off x="6675120" y="3181502"/>
            <a:ext cx="52578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388160-ED62-6D37-6836-F000786D684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793480" y="3161070"/>
            <a:ext cx="445942" cy="204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C7E4B6-8863-D309-9FE9-25E0D3D77CCE}"/>
              </a:ext>
            </a:extLst>
          </p:cNvPr>
          <p:cNvCxnSpPr/>
          <p:nvPr/>
        </p:nvCxnSpPr>
        <p:spPr>
          <a:xfrm flipH="1">
            <a:off x="9403080" y="3535680"/>
            <a:ext cx="784860" cy="70570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11AF1F-224D-B84E-8E7C-ED8E687C6FBB}"/>
              </a:ext>
            </a:extLst>
          </p:cNvPr>
          <p:cNvCxnSpPr>
            <a:cxnSpLocks/>
          </p:cNvCxnSpPr>
          <p:nvPr/>
        </p:nvCxnSpPr>
        <p:spPr>
          <a:xfrm flipH="1" flipV="1">
            <a:off x="6006551" y="3681854"/>
            <a:ext cx="775249" cy="691587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EB7CF-2A20-2F76-252E-8E7B73C9A8F1}"/>
              </a:ext>
            </a:extLst>
          </p:cNvPr>
          <p:cNvSpPr txBox="1"/>
          <p:nvPr/>
        </p:nvSpPr>
        <p:spPr>
          <a:xfrm>
            <a:off x="6096000" y="5554980"/>
            <a:ext cx="3744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Problem: Can we automate in NX ??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2191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845</Words>
  <Application>Microsoft Office PowerPoint</Application>
  <PresentationFormat>Widescreen</PresentationFormat>
  <Paragraphs>164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NimbusSanL-Bold</vt:lpstr>
      <vt:lpstr>Siemens Slab Black</vt:lpstr>
      <vt:lpstr>Siemens 2022</vt:lpstr>
      <vt:lpstr>Master-Thesis  Methodical Approach for Analyzing Process Parameters and Optimizing Boundary Conditions in Mutli-Axis Robot Programs</vt:lpstr>
      <vt:lpstr>To-Do </vt:lpstr>
      <vt:lpstr>Process Parameters</vt:lpstr>
      <vt:lpstr>Sort by VIP</vt:lpstr>
      <vt:lpstr>Validation – Evaluation of a Toolpath – VERY SIMPLE MODEL!</vt:lpstr>
      <vt:lpstr>Validation – Evaluation of a Toolpath – VERY SIMPLE MODEL!</vt:lpstr>
      <vt:lpstr>Code, Rotation around C + Tilting table</vt:lpstr>
      <vt:lpstr>Validation on object – ONLY ANALYSIS</vt:lpstr>
      <vt:lpstr>Validation on object – Optimization</vt:lpstr>
      <vt:lpstr>Validation on object – Optimization</vt:lpstr>
      <vt:lpstr>To-Do / Other</vt:lpstr>
      <vt:lpstr>Contact</vt:lpstr>
      <vt:lpstr>State of the Art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131</cp:revision>
  <dcterms:created xsi:type="dcterms:W3CDTF">2023-10-02T13:28:39Z</dcterms:created>
  <dcterms:modified xsi:type="dcterms:W3CDTF">2023-11-17T14:35:52Z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